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76" r:id="rId3"/>
    <p:sldId id="259" r:id="rId4"/>
    <p:sldId id="278" r:id="rId5"/>
    <p:sldId id="288" r:id="rId6"/>
    <p:sldId id="270" r:id="rId7"/>
    <p:sldId id="271" r:id="rId8"/>
    <p:sldId id="282" r:id="rId9"/>
    <p:sldId id="290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59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63506-C5C9-4921-80BE-942C336E6F2E}" type="datetimeFigureOut">
              <a:rPr lang="ru-RU" smtClean="0"/>
              <a:t>23.09.2018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1A5BA-36F6-4E53-A91B-A1AF881A07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6084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63506-C5C9-4921-80BE-942C336E6F2E}" type="datetimeFigureOut">
              <a:rPr lang="ru-RU" smtClean="0"/>
              <a:t>23.09.2018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1A5BA-36F6-4E53-A91B-A1AF881A07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8215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63506-C5C9-4921-80BE-942C336E6F2E}" type="datetimeFigureOut">
              <a:rPr lang="ru-RU" smtClean="0"/>
              <a:t>23.09.2018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1A5BA-36F6-4E53-A91B-A1AF881A07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9243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63506-C5C9-4921-80BE-942C336E6F2E}" type="datetimeFigureOut">
              <a:rPr lang="ru-RU" smtClean="0"/>
              <a:t>23.09.2018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1A5BA-36F6-4E53-A91B-A1AF881A07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3782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63506-C5C9-4921-80BE-942C336E6F2E}" type="datetimeFigureOut">
              <a:rPr lang="ru-RU" smtClean="0"/>
              <a:t>23.09.2018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1A5BA-36F6-4E53-A91B-A1AF881A07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146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63506-C5C9-4921-80BE-942C336E6F2E}" type="datetimeFigureOut">
              <a:rPr lang="ru-RU" smtClean="0"/>
              <a:t>23.09.2018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1A5BA-36F6-4E53-A91B-A1AF881A07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1382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63506-C5C9-4921-80BE-942C336E6F2E}" type="datetimeFigureOut">
              <a:rPr lang="ru-RU" smtClean="0"/>
              <a:t>23.09.2018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1A5BA-36F6-4E53-A91B-A1AF881A07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1768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63506-C5C9-4921-80BE-942C336E6F2E}" type="datetimeFigureOut">
              <a:rPr lang="ru-RU" smtClean="0"/>
              <a:t>23.09.2018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1A5BA-36F6-4E53-A91B-A1AF881A07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3580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63506-C5C9-4921-80BE-942C336E6F2E}" type="datetimeFigureOut">
              <a:rPr lang="ru-RU" smtClean="0"/>
              <a:t>23.09.2018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1A5BA-36F6-4E53-A91B-A1AF881A07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2057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63506-C5C9-4921-80BE-942C336E6F2E}" type="datetimeFigureOut">
              <a:rPr lang="ru-RU" smtClean="0"/>
              <a:t>23.09.2018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1A5BA-36F6-4E53-A91B-A1AF881A07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5909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63506-C5C9-4921-80BE-942C336E6F2E}" type="datetimeFigureOut">
              <a:rPr lang="ru-RU" smtClean="0"/>
              <a:t>23.09.2018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1A5BA-36F6-4E53-A91B-A1AF881A07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4214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C63506-C5C9-4921-80BE-942C336E6F2E}" type="datetimeFigureOut">
              <a:rPr lang="ru-RU" smtClean="0"/>
              <a:t>23.09.2018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D1A5BA-36F6-4E53-A91B-A1AF881A07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7540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k-KZ" b="1" i="1" dirty="0"/>
              <a:t>Лекция 1. </a:t>
            </a:r>
            <a:r>
              <a:rPr lang="ru-RU" b="1" i="1" dirty="0"/>
              <a:t>Введение в гендерную психологию</a:t>
            </a:r>
            <a:endParaRPr lang="ru-RU" b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1391" y="1825625"/>
            <a:ext cx="6329218" cy="4351338"/>
          </a:xfrm>
        </p:spPr>
      </p:pic>
    </p:spTree>
    <p:extLst>
      <p:ext uri="{BB962C8B-B14F-4D97-AF65-F5344CB8AC3E}">
        <p14:creationId xmlns:p14="http://schemas.microsoft.com/office/powerpoint/2010/main" val="35610641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ВОПРОСЫ: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/>
              <a:t>Место гендерной психологии в системе других наук. </a:t>
            </a:r>
          </a:p>
          <a:p>
            <a:pPr lvl="0"/>
            <a:r>
              <a:rPr lang="ru-RU" dirty="0"/>
              <a:t>Предмет, объект гендерной психологии.</a:t>
            </a:r>
          </a:p>
          <a:p>
            <a:pPr lvl="0"/>
            <a:r>
              <a:rPr lang="ru-RU" dirty="0"/>
              <a:t>Основные цели и задачи гендерной психологии. </a:t>
            </a:r>
          </a:p>
          <a:p>
            <a:pPr lvl="0"/>
            <a:r>
              <a:rPr lang="ru-RU" dirty="0"/>
              <a:t>Основные разделы гендерной психологии.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85040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89760" y="0"/>
            <a:ext cx="10515600" cy="1325563"/>
          </a:xfrm>
        </p:spPr>
        <p:txBody>
          <a:bodyPr/>
          <a:lstStyle/>
          <a:p>
            <a:pPr algn="ctr"/>
            <a:r>
              <a:rPr lang="ru-RU" b="1" dirty="0" smtClean="0"/>
              <a:t>Место гендерной психологии в системе других наук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 Вплоть до середины 90-х годов ХХ века «Гендерная психология» не рассматривалась как отдельная отрасль психологического знания. </a:t>
            </a:r>
          </a:p>
          <a:p>
            <a:r>
              <a:rPr lang="ru-RU" dirty="0" smtClean="0"/>
              <a:t>В тот период вопросам мужской и женской психологии уделялось недостаточно внимания, и они рассматривались, как правило, с точки зрения психофизиологии.</a:t>
            </a:r>
          </a:p>
          <a:p>
            <a:r>
              <a:rPr lang="ru-RU" dirty="0" smtClean="0"/>
              <a:t>Сегодня гендерная </a:t>
            </a:r>
            <a:r>
              <a:rPr lang="ru-RU" dirty="0"/>
              <a:t>психология </a:t>
            </a:r>
            <a:r>
              <a:rPr lang="ru-RU" dirty="0" smtClean="0"/>
              <a:t>представляет собой отдельную </a:t>
            </a:r>
            <a:r>
              <a:rPr lang="ru-RU" dirty="0"/>
              <a:t>с</a:t>
            </a:r>
            <a:r>
              <a:rPr lang="ru-RU" dirty="0" smtClean="0"/>
              <a:t>амостоятельную отрасль психологического знания, </a:t>
            </a:r>
            <a:r>
              <a:rPr lang="ru-RU" dirty="0"/>
              <a:t>которая стала развиваться благодаря концептуализации понятия «</a:t>
            </a:r>
            <a:r>
              <a:rPr lang="ru-RU" dirty="0" err="1"/>
              <a:t>гендер</a:t>
            </a:r>
            <a:r>
              <a:rPr lang="ru-RU" dirty="0"/>
              <a:t>», произошедшей в процессе развития теории феминизма и женских исследований. </a:t>
            </a:r>
            <a:endParaRPr lang="ru-RU" dirty="0" smtClean="0"/>
          </a:p>
          <a:p>
            <a:r>
              <a:rPr lang="ru-RU" dirty="0" smtClean="0"/>
              <a:t>В </a:t>
            </a:r>
            <a:r>
              <a:rPr lang="ru-RU" dirty="0"/>
              <a:t>результате в психологических науках стал возможен новый подход к исследованию и пониманию формирования, развития личностей обоих полов и взаимоотношений между ними.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415916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594360"/>
            <a:ext cx="6172200" cy="5882641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Гендерные исследования привели к пониманию того, что проблема неравенства гораздо глубже, чем это представлялось; что оно упирается в воспроизводство неравенства возможностей</a:t>
            </a:r>
            <a:r>
              <a:rPr lang="ru-RU" dirty="0" smtClean="0"/>
              <a:t>.</a:t>
            </a:r>
            <a:endParaRPr lang="en-US" dirty="0" smtClean="0"/>
          </a:p>
          <a:p>
            <a:r>
              <a:rPr lang="ru-RU" dirty="0" smtClean="0"/>
              <a:t> В связи с этим была </a:t>
            </a:r>
            <a:r>
              <a:rPr lang="ru-RU" dirty="0"/>
              <a:t>переосмыслена роль культуры, популярных стереотипов, предвзятости науки в формировании представлений о женском и мужском, о мужестве и женственность и их роль в создании барьеров перед женщинами и мужчинами. </a:t>
            </a:r>
            <a:endParaRPr lang="en-US" dirty="0" smtClean="0"/>
          </a:p>
          <a:p>
            <a:r>
              <a:rPr lang="ru-RU" dirty="0" smtClean="0"/>
              <a:t>Сегодня гендерные </a:t>
            </a:r>
            <a:r>
              <a:rPr lang="ru-RU" dirty="0"/>
              <a:t>исследования </a:t>
            </a:r>
            <a:r>
              <a:rPr lang="ru-RU" dirty="0" smtClean="0"/>
              <a:t>направлены на изучение </a:t>
            </a:r>
            <a:r>
              <a:rPr lang="ru-RU" dirty="0"/>
              <a:t>динамику изменений мужских и женских ролей в обществе и культуре, разрабатывают перспективную стратегию достижения фактического равенства возможностей женщин и мужчин.</a:t>
            </a: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788" y="350520"/>
            <a:ext cx="4052251" cy="5897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40505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41960" y="655320"/>
            <a:ext cx="5577840" cy="5521643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Что касается </a:t>
            </a:r>
            <a:r>
              <a:rPr lang="ru-RU" dirty="0" smtClean="0"/>
              <a:t>определения </a:t>
            </a:r>
            <a:r>
              <a:rPr lang="ru-RU" b="1" dirty="0" smtClean="0"/>
              <a:t>задач </a:t>
            </a:r>
            <a:r>
              <a:rPr lang="ru-RU" b="1" dirty="0"/>
              <a:t>гендерной психологии</a:t>
            </a:r>
            <a:r>
              <a:rPr lang="ru-RU" dirty="0"/>
              <a:t>, то </a:t>
            </a:r>
            <a:r>
              <a:rPr lang="ru-RU" dirty="0" smtClean="0"/>
              <a:t> сегодня в науке принято выделять теоретические и прикладные задачи:</a:t>
            </a:r>
          </a:p>
          <a:p>
            <a:r>
              <a:rPr lang="ru-RU" dirty="0"/>
              <a:t>т</a:t>
            </a:r>
            <a:r>
              <a:rPr lang="ru-RU" dirty="0" smtClean="0"/>
              <a:t>еоретические задачи сводятся к разработке </a:t>
            </a:r>
            <a:r>
              <a:rPr lang="ru-RU" dirty="0"/>
              <a:t>теорий и концепций, методов и методик, проведение </a:t>
            </a:r>
            <a:r>
              <a:rPr lang="ru-RU" dirty="0" smtClean="0"/>
              <a:t>масштабных исследований;</a:t>
            </a:r>
          </a:p>
          <a:p>
            <a:r>
              <a:rPr lang="ru-RU" dirty="0" smtClean="0"/>
              <a:t>к </a:t>
            </a:r>
            <a:r>
              <a:rPr lang="ru-RU" dirty="0"/>
              <a:t>прикладным </a:t>
            </a:r>
            <a:r>
              <a:rPr lang="ru-RU" dirty="0" smtClean="0"/>
              <a:t>задачам относится  </a:t>
            </a:r>
            <a:r>
              <a:rPr lang="ru-RU" dirty="0"/>
              <a:t>внедрение результатов и достижений в практику. </a:t>
            </a:r>
            <a:endParaRPr lang="ru-RU" dirty="0" smtClean="0"/>
          </a:p>
          <a:p>
            <a:r>
              <a:rPr lang="ru-RU" dirty="0" smtClean="0"/>
              <a:t>Гендерный </a:t>
            </a:r>
            <a:r>
              <a:rPr lang="ru-RU" dirty="0"/>
              <a:t>подход должен стать неотъемлемой частью работы психолога: и исследователя, и консультанта, и руководителя </a:t>
            </a:r>
            <a:r>
              <a:rPr lang="ru-RU" dirty="0" err="1"/>
              <a:t>тренинговых</a:t>
            </a:r>
            <a:r>
              <a:rPr lang="ru-RU" dirty="0"/>
              <a:t> групп. </a:t>
            </a:r>
            <a:endParaRPr lang="ru-RU" dirty="0" smtClean="0"/>
          </a:p>
          <a:p>
            <a:r>
              <a:rPr lang="ru-RU" dirty="0" smtClean="0"/>
              <a:t>Этот </a:t>
            </a:r>
            <a:r>
              <a:rPr lang="ru-RU" dirty="0"/>
              <a:t>подход предоставляет широкие возможности для помощи практикам, работающим с людьми: менеджерам, юристам, учителям и воспитателям, медицинским работникам. 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3720" y="777240"/>
            <a:ext cx="4617720" cy="5608320"/>
          </a:xfrm>
        </p:spPr>
      </p:pic>
    </p:spTree>
    <p:extLst>
      <p:ext uri="{BB962C8B-B14F-4D97-AF65-F5344CB8AC3E}">
        <p14:creationId xmlns:p14="http://schemas.microsoft.com/office/powerpoint/2010/main" val="34354123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289560"/>
            <a:ext cx="6050280" cy="6217920"/>
          </a:xfrm>
        </p:spPr>
        <p:txBody>
          <a:bodyPr>
            <a:normAutofit fontScale="85000" lnSpcReduction="10000"/>
          </a:bodyPr>
          <a:lstStyle/>
          <a:p>
            <a:r>
              <a:rPr lang="ru-RU" dirty="0" err="1"/>
              <a:t>Гендер</a:t>
            </a:r>
            <a:r>
              <a:rPr lang="ru-RU" dirty="0"/>
              <a:t> - довольно сложное понятие, поскольку раскрывает многообразное содержание явления. </a:t>
            </a:r>
            <a:endParaRPr lang="ru-RU" dirty="0" smtClean="0"/>
          </a:p>
          <a:p>
            <a:r>
              <a:rPr lang="ru-RU" dirty="0" smtClean="0"/>
              <a:t>В </a:t>
            </a:r>
            <a:r>
              <a:rPr lang="ru-RU" dirty="0"/>
              <a:t>научной литературе оно употребляется в нескольких значениях: </a:t>
            </a:r>
            <a:r>
              <a:rPr lang="ru-RU" dirty="0" err="1"/>
              <a:t>гендер</a:t>
            </a:r>
            <a:r>
              <a:rPr lang="ru-RU" dirty="0"/>
              <a:t> как социально-ролевая и культурная интерпретация черт личности и модели поведения мужчины и женщины, в отличие от биологической; </a:t>
            </a:r>
            <a:endParaRPr lang="ru-RU" dirty="0" smtClean="0"/>
          </a:p>
          <a:p>
            <a:r>
              <a:rPr lang="ru-RU" dirty="0" err="1" smtClean="0"/>
              <a:t>гендер</a:t>
            </a:r>
            <a:r>
              <a:rPr lang="ru-RU" dirty="0" smtClean="0"/>
              <a:t> </a:t>
            </a:r>
            <a:r>
              <a:rPr lang="ru-RU" dirty="0"/>
              <a:t>как обретение социальности индивидами, родившихся в биологических категориях женского или мужского пола</a:t>
            </a:r>
            <a:r>
              <a:rPr lang="ru-RU" dirty="0" smtClean="0"/>
              <a:t>;</a:t>
            </a:r>
          </a:p>
          <a:p>
            <a:r>
              <a:rPr lang="ru-RU" dirty="0" smtClean="0"/>
              <a:t> </a:t>
            </a:r>
            <a:r>
              <a:rPr lang="ru-RU" dirty="0" err="1"/>
              <a:t>гендер</a:t>
            </a:r>
            <a:r>
              <a:rPr lang="ru-RU" dirty="0"/>
              <a:t> как политика равных прав и возможностей мужчин и женщин, а также деятельность по созданию механизмов по ее реализации. </a:t>
            </a:r>
            <a:endParaRPr lang="ru-RU" dirty="0" smtClean="0"/>
          </a:p>
          <a:p>
            <a:r>
              <a:rPr lang="ru-RU" dirty="0" smtClean="0"/>
              <a:t>Во </a:t>
            </a:r>
            <a:r>
              <a:rPr lang="ru-RU" dirty="0"/>
              <a:t>всех этих значениях </a:t>
            </a:r>
            <a:r>
              <a:rPr lang="ru-RU" dirty="0" err="1"/>
              <a:t>гендер</a:t>
            </a:r>
            <a:r>
              <a:rPr lang="ru-RU" dirty="0"/>
              <a:t> изучается в системе научных "гендерных исследований".</a:t>
            </a:r>
          </a:p>
          <a:p>
            <a:endParaRPr lang="ru-RU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1880" y="289560"/>
            <a:ext cx="4297679" cy="6004560"/>
          </a:xfrm>
        </p:spPr>
      </p:pic>
    </p:spTree>
    <p:extLst>
      <p:ext uri="{BB962C8B-B14F-4D97-AF65-F5344CB8AC3E}">
        <p14:creationId xmlns:p14="http://schemas.microsoft.com/office/powerpoint/2010/main" val="19395304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381000"/>
            <a:ext cx="5181600" cy="5795963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Гендерные исследования - направление научной деятельности и ее социальной организации, направленное на изучение места, роли, активности, волеизъявления и самореализации мужчин и женщин в переменных исторических условиях социального бытия определенной эпохи.</a:t>
            </a:r>
          </a:p>
          <a:p>
            <a:r>
              <a:rPr lang="ru-RU" dirty="0"/>
              <a:t>Результатом гендерных исследований стало создание современной гендерной теории, т.е. системы научных взглядов на отношения и статус женщины и мужчины, их социальную жизнь и жизненный опыт, приобретение и реализацию ими социально-ролевых характеристик и особенностей.</a:t>
            </a:r>
          </a:p>
          <a:p>
            <a:endParaRPr lang="ru-RU" dirty="0"/>
          </a:p>
        </p:txBody>
      </p:sp>
      <p:pic>
        <p:nvPicPr>
          <p:cNvPr id="8" name="Объект 7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716280"/>
            <a:ext cx="5730240" cy="5009515"/>
          </a:xfrm>
        </p:spPr>
      </p:pic>
    </p:spTree>
    <p:extLst>
      <p:ext uri="{BB962C8B-B14F-4D97-AF65-F5344CB8AC3E}">
        <p14:creationId xmlns:p14="http://schemas.microsoft.com/office/powerpoint/2010/main" val="39330216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b="1" dirty="0"/>
              <a:t>Гендерная социализация. </a:t>
            </a:r>
            <a:endParaRPr lang="ru-RU" b="1" dirty="0" smtClean="0"/>
          </a:p>
          <a:p>
            <a:pPr lvl="0"/>
            <a:r>
              <a:rPr lang="ru-RU" dirty="0" smtClean="0"/>
              <a:t>Предметом </a:t>
            </a:r>
            <a:r>
              <a:rPr lang="ru-RU" dirty="0"/>
              <a:t>этой области гендерных исследований является социализация, заключающаяся в формировании гендерной идентичности и освоении гендерных ролей, в том числе и то, как на этот процесс влияют гендерные стереотипы.</a:t>
            </a: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1" y="457200"/>
            <a:ext cx="4421504" cy="5760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63544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</p:txBody>
      </p:sp>
      <p:pic>
        <p:nvPicPr>
          <p:cNvPr id="4198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" y="0"/>
            <a:ext cx="12024360" cy="708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5408315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2910</TotalTime>
  <Words>520</Words>
  <Application>Microsoft Office PowerPoint</Application>
  <PresentationFormat>Широкоэкранный</PresentationFormat>
  <Paragraphs>29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Тема Office</vt:lpstr>
      <vt:lpstr>Лекция 1. Введение в гендерную психологию</vt:lpstr>
      <vt:lpstr>ВОПРОСЫ:</vt:lpstr>
      <vt:lpstr>Место гендерной психологии в системе других наук</vt:lpstr>
      <vt:lpstr>Презентация PowerPoint</vt:lpstr>
      <vt:lpstr>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Ольга Хабижановна</dc:creator>
  <cp:lastModifiedBy>Ольга Хабижановна</cp:lastModifiedBy>
  <cp:revision>65</cp:revision>
  <dcterms:created xsi:type="dcterms:W3CDTF">2018-08-31T12:05:55Z</dcterms:created>
  <dcterms:modified xsi:type="dcterms:W3CDTF">2018-09-23T14:28:00Z</dcterms:modified>
</cp:coreProperties>
</file>